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6858000" cy="9906000" type="A4"/>
  <p:notesSz cx="6858000" cy="96869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5F5F5F"/>
    <a:srgbClr val="0000FF"/>
    <a:srgbClr val="4D4D4D"/>
    <a:srgbClr val="FFFF99"/>
    <a:srgbClr val="FFFFCC"/>
    <a:srgbClr val="FF6699"/>
    <a:srgbClr val="CC0099"/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5332" autoAdjust="0"/>
  </p:normalViewPr>
  <p:slideViewPr>
    <p:cSldViewPr>
      <p:cViewPr>
        <p:scale>
          <a:sx n="100" d="100"/>
          <a:sy n="100" d="100"/>
        </p:scale>
        <p:origin x="-1860" y="11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5DCD-8684-4D2E-9806-20704506536F}" type="datetimeFigureOut">
              <a:rPr lang="zh-TW" altLang="en-US" smtClean="0"/>
              <a:pPr/>
              <a:t>2019/3/4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624" y="1208584"/>
            <a:ext cx="6552728" cy="1440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altLang="zh-TW" sz="2200" b="1" kern="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3-D gastrointestinal histology: examples for basic and clinical research</a:t>
            </a:r>
            <a:endParaRPr lang="zh-TW" altLang="en-US" sz="2200" b="1" kern="1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060848" y="2936776"/>
            <a:ext cx="4608512" cy="1980220"/>
          </a:xfrm>
        </p:spPr>
        <p:txBody>
          <a:bodyPr>
            <a:normAutofit fontScale="47500" lnSpcReduction="20000"/>
          </a:bodyPr>
          <a:lstStyle/>
          <a:p>
            <a:endParaRPr lang="zh-TW" altLang="en-US" sz="3400" b="1" dirty="0" smtClean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Prof. </a:t>
            </a:r>
            <a:r>
              <a:rPr lang="en-US" altLang="zh-TW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Shiue-Cheng(Tony) Tang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湯學成教授</a:t>
            </a:r>
            <a:r>
              <a:rPr lang="en-US" altLang="zh-TW" sz="4200" b="1" dirty="0" smtClean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lvl="0" indent="-179388" algn="l">
              <a:lnSpc>
                <a:spcPts val="2000"/>
              </a:lnSpc>
              <a:spcAft>
                <a:spcPts val="0"/>
              </a:spcAft>
              <a:buFont typeface="Wingdings"/>
              <a:buChar char=""/>
            </a:pP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Professor, 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Institute of Biotechnology, Department of Medical Science, National Tsing Hua University</a:t>
            </a:r>
            <a:endParaRPr lang="en-US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lvl="0" algn="l">
              <a:lnSpc>
                <a:spcPts val="2000"/>
              </a:lnSpc>
              <a:spcAft>
                <a:spcPts val="0"/>
              </a:spcAft>
            </a:pPr>
            <a:r>
              <a:rPr lang="en-US" altLang="zh-TW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  </a:t>
            </a:r>
            <a:r>
              <a:rPr lang="zh-TW" altLang="zh-TW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國立</a:t>
            </a:r>
            <a:r>
              <a:rPr lang="zh-TW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清華大學生物科技研究所</a:t>
            </a:r>
            <a:r>
              <a:rPr lang="zh-TW" altLang="zh-TW" sz="2900" kern="1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教授</a:t>
            </a:r>
            <a:endParaRPr lang="zh-TW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632" y="128464"/>
            <a:ext cx="6624736" cy="957706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6672" y="6393160"/>
            <a:ext cx="5976664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2200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Time:</a:t>
            </a:r>
          </a:p>
          <a:p>
            <a:pPr lvl="0">
              <a:lnSpc>
                <a:spcPts val="2200"/>
              </a:lnSpc>
              <a:buClr>
                <a:srgbClr val="CC0099"/>
              </a:buClr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Thursday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March 14, 2019, 1:30-3:30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PM</a:t>
            </a:r>
          </a:p>
          <a:p>
            <a:pPr marL="285750" lvl="0" indent="-285750">
              <a:lnSpc>
                <a:spcPts val="2200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Location:</a:t>
            </a:r>
          </a:p>
          <a:p>
            <a:pPr marL="266700" lvl="0" indent="-266700">
              <a:lnSpc>
                <a:spcPts val="2200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Room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B201, Tzu Chi University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慈濟大學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B201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階梯教室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285750" indent="-285750">
              <a:lnSpc>
                <a:spcPts val="2200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Host:</a:t>
            </a:r>
          </a:p>
          <a:p>
            <a:pPr>
              <a:lnSpc>
                <a:spcPts val="2200"/>
              </a:lnSpc>
              <a:buClr>
                <a:srgbClr val="CC0099"/>
              </a:buClr>
            </a:pP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Prof. Chung-</a:t>
            </a:r>
            <a:r>
              <a:rPr lang="en-US" altLang="zh-TW" sz="1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Hsing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Chang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 Medical Sciences,</a:t>
            </a:r>
          </a:p>
          <a:p>
            <a:pPr>
              <a:lnSpc>
                <a:spcPts val="2200"/>
              </a:lnSpc>
              <a:buClr>
                <a:srgbClr val="CC0099"/>
              </a:buClr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Tzu Chi University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張中興</a:t>
            </a:r>
            <a:r>
              <a:rPr lang="zh-TW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慈濟大學醫學科學研究所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48681" y="5313040"/>
            <a:ext cx="5898712" cy="1349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sz="1400" dirty="0" smtClean="0">
                <a:solidFill>
                  <a:srgbClr val="5F5F5F"/>
                </a:solidFill>
              </a:rPr>
              <a:t>Research Interests 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400" dirty="0"/>
              <a:t>3-D microscopy with optical </a:t>
            </a:r>
            <a:r>
              <a:rPr lang="en-US" altLang="zh-TW" sz="1400" dirty="0" smtClean="0"/>
              <a:t>clearing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400" dirty="0"/>
              <a:t>Enteric neurovascular </a:t>
            </a:r>
            <a:r>
              <a:rPr lang="en-US" altLang="zh-TW" sz="1400" dirty="0" smtClean="0"/>
              <a:t>histology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400" dirty="0"/>
              <a:t>Pancreatic islet histology &amp; biology</a:t>
            </a:r>
            <a:br>
              <a:rPr lang="en-US" altLang="zh-TW" sz="1400" dirty="0"/>
            </a:br>
            <a:r>
              <a:rPr lang="en-US" altLang="zh-TW" sz="1400" dirty="0"/>
              <a:t/>
            </a:r>
            <a:br>
              <a:rPr lang="en-US" altLang="zh-TW" sz="1400" dirty="0"/>
            </a:br>
            <a:endParaRPr lang="en-US" altLang="zh-TW" sz="1400" dirty="0" smtClean="0">
              <a:solidFill>
                <a:srgbClr val="5F5F5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5935"/>
              </p:ext>
            </p:extLst>
          </p:nvPr>
        </p:nvGraphicFramePr>
        <p:xfrm>
          <a:off x="260648" y="200472"/>
          <a:ext cx="6336704" cy="817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360040"/>
              </a:tblGrid>
              <a:tr h="6480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0" dirty="0" smtClean="0">
                          <a:solidFill>
                            <a:schemeClr val="bg1"/>
                          </a:solidFill>
                          <a:latin typeface="華康楷書體W7" pitchFamily="65" charset="-120"/>
                          <a:ea typeface="華康楷書體W7" pitchFamily="65" charset="-120"/>
                        </a:rPr>
                        <a:t>             </a:t>
                      </a:r>
                      <a:r>
                        <a:rPr lang="en-US" altLang="zh-TW" sz="3000" b="1" i="0" kern="1200" spc="600" dirty="0" smtClean="0">
                          <a:solidFill>
                            <a:schemeClr val="bg1"/>
                          </a:solidFill>
                          <a:effectLst/>
                          <a:latin typeface="Lucida Calligraphy" panose="03010101010101010101" pitchFamily="66" charset="0"/>
                          <a:ea typeface="+mn-ea"/>
                          <a:cs typeface="+mn-cs"/>
                        </a:rPr>
                        <a:t>Special Lecture</a:t>
                      </a:r>
                      <a:endParaRPr lang="zh-TW" altLang="en-US" sz="3000" b="1" spc="600" dirty="0">
                        <a:solidFill>
                          <a:schemeClr val="bg1"/>
                        </a:solidFill>
                        <a:latin typeface="Lucida Calligraphy" panose="03010101010101010101" pitchFamily="66" charset="0"/>
                        <a:ea typeface="華康正顏楷體W5" pitchFamily="65" charset="-12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9062"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96008"/>
              </p:ext>
            </p:extLst>
          </p:nvPr>
        </p:nvGraphicFramePr>
        <p:xfrm>
          <a:off x="260648" y="9489504"/>
          <a:ext cx="6336704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5688632"/>
              </a:tblGrid>
              <a:tr h="159855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00" b="0" dirty="0">
                        <a:solidFill>
                          <a:schemeClr val="bg1"/>
                        </a:solidFill>
                        <a:latin typeface="華康正顏楷體W5" pitchFamily="65" charset="-120"/>
                        <a:ea typeface="華康正顏楷體W5" pitchFamily="65" charset="-12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8769424"/>
            <a:ext cx="720080" cy="7200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124744" y="8858684"/>
            <a:ext cx="22682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spc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醫學科學研究所</a:t>
            </a:r>
            <a:endParaRPr lang="en-US" altLang="zh-TW" sz="1400" spc="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 smtClean="0"/>
              <a:t> </a:t>
            </a:r>
            <a:r>
              <a:rPr lang="en-US" altLang="zh-TW" sz="1200" dirty="0" smtClean="0"/>
              <a:t>Institute of Medical Sciences</a:t>
            </a:r>
            <a:endParaRPr lang="zh-TW" altLang="en-US" sz="1200" dirty="0"/>
          </a:p>
        </p:txBody>
      </p:sp>
      <p:sp>
        <p:nvSpPr>
          <p:cNvPr id="18" name="矩形 17"/>
          <p:cNvSpPr/>
          <p:nvPr/>
        </p:nvSpPr>
        <p:spPr>
          <a:xfrm>
            <a:off x="980728" y="8472100"/>
            <a:ext cx="4365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Open to the public – all are welcome!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531069" y="8957076"/>
            <a:ext cx="2916324" cy="295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zh-TW" sz="1200" dirty="0" smtClean="0"/>
              <a:t>TEL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(03)8565301</a:t>
            </a:r>
            <a:r>
              <a:rPr lang="zh-TW" altLang="en-US" sz="1200" dirty="0" smtClean="0"/>
              <a:t>  </a:t>
            </a:r>
            <a:r>
              <a:rPr lang="en-US" altLang="zh-TW" sz="1200" dirty="0" smtClean="0"/>
              <a:t>Ext.2011</a:t>
            </a:r>
            <a:endParaRPr lang="en-US" altLang="zh-TW" sz="12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2988899"/>
            <a:ext cx="1510343" cy="19280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138</Words>
  <Application>Microsoft Office PowerPoint</Application>
  <PresentationFormat>A4 紙張 (210x297 公釐)</PresentationFormat>
  <Paragraphs>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3-D gastrointestinal histology: examples for basic and clinical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Basic Science to Develop Novel Approaches to Reduce Myocardial Cell Death in Myocardial Infarction</dc:title>
  <dc:creator>huiwen</dc:creator>
  <cp:lastModifiedBy>E703-2011</cp:lastModifiedBy>
  <cp:revision>81</cp:revision>
  <cp:lastPrinted>2019-03-04T01:53:40Z</cp:lastPrinted>
  <dcterms:created xsi:type="dcterms:W3CDTF">2017-04-25T01:08:38Z</dcterms:created>
  <dcterms:modified xsi:type="dcterms:W3CDTF">2019-03-04T01:53:41Z</dcterms:modified>
</cp:coreProperties>
</file>